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7" roundtripDataSignature="AMtx7misKt/grgBC3dl4dwcU69xYhRL7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www.ahealthylife.nl/wat-eten-we-zoal-op-de-wereld-een-schokkende-fotoreportage/" TargetMode="External"/><Relationship Id="rId5" Type="http://schemas.openxmlformats.org/officeDocument/2006/relationships/hyperlink" Target="https://www.ahealthylife.nl/wat-eten-we-zoal-op-de-wereld-een-schokkende-fotoreportage/"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708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lang="nl" sz="2400"/>
              <a:t>Dagelijks brood</a:t>
            </a:r>
            <a:endParaRPr b="1" sz="2400">
              <a:latin typeface="Calibri"/>
              <a:ea typeface="Calibri"/>
              <a:cs typeface="Calibri"/>
              <a:sym typeface="Calibri"/>
            </a:endParaRPr>
          </a:p>
          <a:p>
            <a:pPr indent="0" lvl="0" marL="0" rtl="0" algn="ctr">
              <a:lnSpc>
                <a:spcPct val="115000"/>
              </a:lnSpc>
              <a:spcBef>
                <a:spcPts val="0"/>
              </a:spcBef>
              <a:spcAft>
                <a:spcPts val="0"/>
              </a:spcAft>
              <a:buNone/>
            </a:pPr>
            <a:br>
              <a:rPr lang="nl" sz="1100">
                <a:solidFill>
                  <a:srgbClr val="F39430"/>
                </a:solidFill>
              </a:rPr>
            </a:br>
            <a:r>
              <a:rPr lang="nl" sz="1100">
                <a:solidFill>
                  <a:srgbClr val="F39430"/>
                </a:solidFill>
              </a:rPr>
              <a:t>Exodus 16: 21</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Elke ochtend raapte iedereen zo veel eten op als hij nodig had. Zodra de zon fel ging schijnen, begon het eten te smelten.</a:t>
            </a:r>
            <a:endParaRPr sz="1100">
              <a:solidFill>
                <a:srgbClr val="F39430"/>
              </a:solidFill>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rPr b="1" lang="nl" sz="1200"/>
              <a:t>Nodig</a:t>
            </a:r>
            <a:endParaRPr b="1" sz="1200"/>
          </a:p>
          <a:p>
            <a:pPr indent="-304800" lvl="0" marL="457200" rtl="0" algn="l">
              <a:lnSpc>
                <a:spcPct val="115000"/>
              </a:lnSpc>
              <a:spcBef>
                <a:spcPts val="0"/>
              </a:spcBef>
              <a:spcAft>
                <a:spcPts val="0"/>
              </a:spcAft>
              <a:buSzPts val="1200"/>
              <a:buChar char="-"/>
            </a:pPr>
            <a:r>
              <a:rPr lang="nl" sz="1200"/>
              <a:t>Verschillende folders van supermarkten</a:t>
            </a:r>
            <a:endParaRPr sz="1200"/>
          </a:p>
          <a:p>
            <a:pPr indent="-304800" lvl="0" marL="457200" rtl="0" algn="l">
              <a:lnSpc>
                <a:spcPct val="115000"/>
              </a:lnSpc>
              <a:spcBef>
                <a:spcPts val="0"/>
              </a:spcBef>
              <a:spcAft>
                <a:spcPts val="0"/>
              </a:spcAft>
              <a:buSzPts val="1200"/>
              <a:buChar char="-"/>
            </a:pPr>
            <a:r>
              <a:rPr lang="nl" sz="1200"/>
              <a:t>Borden</a:t>
            </a:r>
            <a:endParaRPr sz="1200"/>
          </a:p>
          <a:p>
            <a:pPr indent="-304800" lvl="0" marL="457200" rtl="0" algn="l">
              <a:lnSpc>
                <a:spcPct val="115000"/>
              </a:lnSpc>
              <a:spcBef>
                <a:spcPts val="0"/>
              </a:spcBef>
              <a:spcAft>
                <a:spcPts val="0"/>
              </a:spcAft>
              <a:buSzPts val="1200"/>
              <a:buChar char="-"/>
            </a:pPr>
            <a:r>
              <a:rPr lang="nl" sz="1200"/>
              <a:t>Scharen</a:t>
            </a:r>
            <a:endParaRPr sz="1200"/>
          </a:p>
          <a:p>
            <a:pPr indent="0" lvl="0" marL="0" rtl="0" algn="l">
              <a:lnSpc>
                <a:spcPct val="115000"/>
              </a:lnSpc>
              <a:spcBef>
                <a:spcPts val="0"/>
              </a:spcBef>
              <a:spcAft>
                <a:spcPts val="0"/>
              </a:spcAft>
              <a:buNone/>
            </a:pPr>
            <a:r>
              <a:t/>
            </a:r>
            <a:endParaRPr b="1" sz="1200"/>
          </a:p>
          <a:p>
            <a:pPr indent="0" lvl="0" marL="0" rtl="0" algn="l">
              <a:lnSpc>
                <a:spcPct val="115000"/>
              </a:lnSpc>
              <a:spcBef>
                <a:spcPts val="0"/>
              </a:spcBef>
              <a:spcAft>
                <a:spcPts val="0"/>
              </a:spcAft>
              <a:buNone/>
            </a:pPr>
            <a:r>
              <a:rPr b="1" lang="nl" sz="1200"/>
              <a:t>Uitleg activiteit</a:t>
            </a:r>
            <a:endParaRPr b="1" sz="1200"/>
          </a:p>
          <a:p>
            <a:pPr indent="0" lvl="0" marL="0" rtl="0" algn="l">
              <a:lnSpc>
                <a:spcPct val="115000"/>
              </a:lnSpc>
              <a:spcBef>
                <a:spcPts val="0"/>
              </a:spcBef>
              <a:spcAft>
                <a:spcPts val="0"/>
              </a:spcAft>
              <a:buNone/>
            </a:pPr>
            <a:r>
              <a:rPr lang="nl" sz="1200"/>
              <a:t>Wat eet jij allemaal op een dag? Blader door de supermarktfolders en knip zoveel dingen uit als jij eet op een dag. Leg alles op een bord. </a:t>
            </a:r>
            <a:br>
              <a:rPr lang="nl" sz="1200"/>
            </a:br>
            <a:br>
              <a:rPr lang="nl" sz="1200"/>
            </a:br>
            <a:r>
              <a:rPr b="1" lang="nl" sz="1200"/>
              <a:t>Om door te praten</a:t>
            </a:r>
            <a:br>
              <a:rPr b="1" lang="nl" sz="1200"/>
            </a:br>
            <a:endParaRPr b="1" sz="1200"/>
          </a:p>
          <a:p>
            <a:pPr indent="-304800" lvl="0" marL="457200" rtl="0" algn="l">
              <a:lnSpc>
                <a:spcPct val="115000"/>
              </a:lnSpc>
              <a:spcBef>
                <a:spcPts val="0"/>
              </a:spcBef>
              <a:spcAft>
                <a:spcPts val="0"/>
              </a:spcAft>
              <a:buSzPts val="1200"/>
              <a:buChar char="●"/>
            </a:pPr>
            <a:r>
              <a:rPr lang="nl" sz="1200"/>
              <a:t>Kijk eens naar je bord. Wat vind je van de hoeveelheid eten? Is het te weinig, te veel of precies genoeg? </a:t>
            </a:r>
            <a:endParaRPr sz="1200"/>
          </a:p>
          <a:p>
            <a:pPr indent="-304800" lvl="0" marL="457200" rtl="0" algn="l">
              <a:lnSpc>
                <a:spcPct val="115000"/>
              </a:lnSpc>
              <a:spcBef>
                <a:spcPts val="0"/>
              </a:spcBef>
              <a:spcAft>
                <a:spcPts val="0"/>
              </a:spcAft>
              <a:buSzPts val="1200"/>
              <a:buChar char="●"/>
            </a:pPr>
            <a:r>
              <a:rPr lang="nl" sz="1200"/>
              <a:t>Kun jij je voorstellen hoe het voelt als je niet genoeg te eten hebt? </a:t>
            </a:r>
            <a:endParaRPr sz="1200"/>
          </a:p>
          <a:p>
            <a:pPr indent="-304800" lvl="0" marL="457200" rtl="0" algn="l">
              <a:lnSpc>
                <a:spcPct val="115000"/>
              </a:lnSpc>
              <a:spcBef>
                <a:spcPts val="0"/>
              </a:spcBef>
              <a:spcAft>
                <a:spcPts val="0"/>
              </a:spcAft>
              <a:buSzPts val="1200"/>
              <a:buChar char="●"/>
            </a:pPr>
            <a:r>
              <a:rPr lang="nl" sz="1200"/>
              <a:t>Hoe zou het voelen als je voorraadkast helemaal leeg is na een dag? Word je daar onrustig van of helemaal niet?</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Tip:</a:t>
            </a:r>
            <a:endParaRPr b="1" sz="1200"/>
          </a:p>
          <a:p>
            <a:pPr indent="0" lvl="0" marL="0" rtl="0" algn="l">
              <a:lnSpc>
                <a:spcPct val="115000"/>
              </a:lnSpc>
              <a:spcBef>
                <a:spcPts val="0"/>
              </a:spcBef>
              <a:spcAft>
                <a:spcPts val="0"/>
              </a:spcAft>
              <a:buNone/>
            </a:pPr>
            <a:r>
              <a:rPr lang="nl" sz="1200"/>
              <a:t>In het fotoproject ‘A healty life’ </a:t>
            </a:r>
            <a:r>
              <a:rPr lang="nl" sz="1200" u="sng">
                <a:solidFill>
                  <a:srgbClr val="1155CC"/>
                </a:solidFill>
                <a:hlinkClick r:id="rId4">
                  <a:extLst>
                    <a:ext uri="{A12FA001-AC4F-418D-AE19-62706E023703}">
                      <ahyp:hlinkClr val="tx"/>
                    </a:ext>
                  </a:extLst>
                </a:hlinkClick>
              </a:rPr>
              <a:t> (</a:t>
            </a:r>
            <a:r>
              <a:rPr lang="nl" sz="1200" u="sng">
                <a:solidFill>
                  <a:schemeClr val="accent5"/>
                </a:solidFill>
                <a:hlinkClick r:id="rId5">
                  <a:extLst>
                    <a:ext uri="{A12FA001-AC4F-418D-AE19-62706E023703}">
                      <ahyp:hlinkClr val="tx"/>
                    </a:ext>
                  </a:extLst>
                </a:hlinkClick>
              </a:rPr>
              <a:t>www.ahealthylife.nl/wat-eten-we-zoal-op-de-wereld-een-schokkende-fotoreportage/</a:t>
            </a:r>
            <a:r>
              <a:rPr lang="nl" sz="1200"/>
              <a:t>) zijn gezinnen uit de hele wereld gefotografeerd met al het eten wat zij in een week opmaken. Je kunt deze foto’s ophangen of laten zien op de beamer en met de deelnemers de foto’s bekijken. Wat valt de deelnemers op? Schrikken de deelnemers ergens van? Wat zouden zij het liefste eten?</a:t>
            </a:r>
            <a:endParaRPr sz="1200"/>
          </a:p>
          <a:p>
            <a:pPr indent="0" lvl="0" marL="0" rtl="0" algn="l">
              <a:lnSpc>
                <a:spcPct val="115000"/>
              </a:lnSpc>
              <a:spcBef>
                <a:spcPts val="0"/>
              </a:spcBef>
              <a:spcAft>
                <a:spcPts val="0"/>
              </a:spcAft>
              <a:buNone/>
            </a:pPr>
            <a:r>
              <a:t/>
            </a:r>
            <a:endParaRPr b="1" sz="1200"/>
          </a:p>
          <a:p>
            <a:pPr indent="0" lvl="0" marL="0" marR="0" rtl="0" algn="l">
              <a:lnSpc>
                <a:spcPct val="100000"/>
              </a:lnSpc>
              <a:spcBef>
                <a:spcPts val="0"/>
              </a:spcBef>
              <a:spcAft>
                <a:spcPts val="0"/>
              </a:spcAft>
              <a:buClr>
                <a:srgbClr val="000000"/>
              </a:buClr>
              <a:buSzPts val="1600"/>
              <a:buFont typeface="Arial"/>
              <a:buNone/>
            </a:pPr>
            <a:r>
              <a:t/>
            </a:r>
            <a:endParaRPr i="1" sz="1200">
              <a:solidFill>
                <a:srgbClr val="F39430"/>
              </a:solidFill>
            </a:endParaRPr>
          </a:p>
        </p:txBody>
      </p:sp>
      <p:pic>
        <p:nvPicPr>
          <p:cNvPr id="55" name="Google Shape;55;p1"/>
          <p:cNvPicPr preferRelativeResize="0"/>
          <p:nvPr/>
        </p:nvPicPr>
        <p:blipFill>
          <a:blip r:embed="rId6">
            <a:alphaModFix/>
          </a:blip>
          <a:stretch>
            <a:fillRect/>
          </a:stretch>
        </p:blipFill>
        <p:spPr>
          <a:xfrm>
            <a:off x="4030125" y="3823325"/>
            <a:ext cx="2163825" cy="121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